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12192000"/>
  <p:notesSz cx="6858000" cy="9144000"/>
  <p:embeddedFontLst>
    <p:embeddedFont>
      <p:font typeface="Century Gothic"/>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20" roundtripDataSignature="AMtx7mgX+chgohuBy2nBSGXKItwmZRFL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enturyGothic-bold.fntdata"/><Relationship Id="rId16" Type="http://schemas.openxmlformats.org/officeDocument/2006/relationships/font" Target="fonts/CenturyGothic-regular.fntdata"/><Relationship Id="rId5" Type="http://schemas.openxmlformats.org/officeDocument/2006/relationships/notesMaster" Target="notesMasters/notesMaster1.xml"/><Relationship Id="rId19" Type="http://schemas.openxmlformats.org/officeDocument/2006/relationships/font" Target="fonts/CenturyGothic-boldItalic.fntdata"/><Relationship Id="rId6" Type="http://schemas.openxmlformats.org/officeDocument/2006/relationships/slide" Target="slides/slide1.xml"/><Relationship Id="rId18" Type="http://schemas.openxmlformats.org/officeDocument/2006/relationships/font" Target="fonts/CenturyGothic-italic.fntdata"/><Relationship Id="rId7" Type="http://schemas.openxmlformats.org/officeDocument/2006/relationships/slide" Target="slides/slide2.xml"/><Relationship Id="rId8" Type="http://schemas.openxmlformats.org/officeDocument/2006/relationships/slide" Target="slides/slide3.xml"/></Relationships>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4" name="Google Shape;17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Guidelines: Refer to the Tech Resources document provided by your SIP Instructor </a:t>
            </a:r>
            <a:endParaRPr/>
          </a:p>
        </p:txBody>
      </p:sp>
      <p:sp>
        <p:nvSpPr>
          <p:cNvPr id="95" name="Google Shape;9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8" name="Google Shape;108;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Guidelines:</a:t>
            </a:r>
            <a:endParaRPr/>
          </a:p>
        </p:txBody>
      </p:sp>
      <p:sp>
        <p:nvSpPr>
          <p:cNvPr id="109" name="Google Shape;109;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PM: Project Management </a:t>
            </a:r>
            <a:endParaRPr/>
          </a:p>
        </p:txBody>
      </p:sp>
      <p:sp>
        <p:nvSpPr>
          <p:cNvPr id="119" name="Google Shape;119;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7" name="Google Shape;12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5" name="Google Shape;13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73f537f478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73f537f478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g273f537f478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3" name="Google Shape;15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Note: add more slides as needed</a:t>
            </a:r>
            <a:endParaRPr/>
          </a:p>
        </p:txBody>
      </p:sp>
      <p:sp>
        <p:nvSpPr>
          <p:cNvPr id="154" name="Google Shape;154;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73f537f478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73f537f478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g273f537f478_0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1"/>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1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5"/>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5"/>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1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5"/>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1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1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9"/>
          <p:cNvSpPr/>
          <p:nvPr>
            <p:ph idx="2" type="pic"/>
          </p:nvPr>
        </p:nvSpPr>
        <p:spPr>
          <a:xfrm>
            <a:off x="5183188" y="987425"/>
            <a:ext cx="6172200" cy="4873625"/>
          </a:xfrm>
          <a:prstGeom prst="rect">
            <a:avLst/>
          </a:prstGeom>
          <a:noFill/>
          <a:ln>
            <a:noFill/>
          </a:ln>
        </p:spPr>
      </p:sp>
      <p:sp>
        <p:nvSpPr>
          <p:cNvPr id="68" name="Google Shape;68;p1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jpg"/><Relationship Id="rId4" Type="http://schemas.openxmlformats.org/officeDocument/2006/relationships/image" Target="../media/image3.png"/><Relationship Id="rId5" Type="http://schemas.openxmlformats.org/officeDocument/2006/relationships/hyperlink" Target="mailto:diegarci@uat.edu" TargetMode="External"/><Relationship Id="rId6" Type="http://schemas.openxmlformats.org/officeDocument/2006/relationships/hyperlink" Target="mailto:eobane@asu.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jpg"/><Relationship Id="rId4" Type="http://schemas.openxmlformats.org/officeDocument/2006/relationships/image" Target="../media/image3.png"/><Relationship Id="rId5"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jpg"/><Relationship Id="rId4" Type="http://schemas.openxmlformats.org/officeDocument/2006/relationships/image" Target="../media/image3.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jp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jp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jp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jp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89" name="Google Shape;89;p1"/>
          <p:cNvSpPr txBox="1"/>
          <p:nvPr>
            <p:ph idx="1" type="subTitle"/>
          </p:nvPr>
        </p:nvSpPr>
        <p:spPr>
          <a:xfrm>
            <a:off x="1524000" y="5416062"/>
            <a:ext cx="9144000" cy="1318846"/>
          </a:xfrm>
          <a:prstGeom prst="rect">
            <a:avLst/>
          </a:prstGeom>
          <a:noFill/>
          <a:ln>
            <a:noFill/>
          </a:ln>
        </p:spPr>
        <p:txBody>
          <a:bodyPr anchorCtr="0" anchor="t" bIns="45700" lIns="91425" spcFirstLastPara="1" rIns="91425" wrap="square" tIns="45700">
            <a:normAutofit lnSpcReduction="20000"/>
          </a:bodyPr>
          <a:lstStyle/>
          <a:p>
            <a:pPr indent="0" lvl="0" marL="0" rtl="0" algn="ctr">
              <a:lnSpc>
                <a:spcPct val="90000"/>
              </a:lnSpc>
              <a:spcBef>
                <a:spcPts val="0"/>
              </a:spcBef>
              <a:spcAft>
                <a:spcPts val="0"/>
              </a:spcAft>
              <a:buClr>
                <a:schemeClr val="dk1"/>
              </a:buClr>
              <a:buSzPts val="3200"/>
              <a:buNone/>
            </a:pPr>
            <a:r>
              <a:rPr b="1" lang="en-US" sz="3200"/>
              <a:t>Diego Garcia, Omar Bane</a:t>
            </a:r>
            <a:endParaRPr/>
          </a:p>
          <a:p>
            <a:pPr indent="0" lvl="0" marL="0" rtl="0" algn="ctr">
              <a:lnSpc>
                <a:spcPct val="90000"/>
              </a:lnSpc>
              <a:spcBef>
                <a:spcPts val="1000"/>
              </a:spcBef>
              <a:spcAft>
                <a:spcPts val="0"/>
              </a:spcAft>
              <a:buClr>
                <a:schemeClr val="dk1"/>
              </a:buClr>
              <a:buSzPts val="2400"/>
              <a:buNone/>
            </a:pPr>
            <a:r>
              <a:rPr lang="en-US"/>
              <a:t>University of Advancing Technology</a:t>
            </a:r>
            <a:endParaRPr/>
          </a:p>
          <a:p>
            <a:pPr indent="0" lvl="0" marL="0" rtl="0" algn="ctr">
              <a:lnSpc>
                <a:spcPct val="90000"/>
              </a:lnSpc>
              <a:spcBef>
                <a:spcPts val="1000"/>
              </a:spcBef>
              <a:spcAft>
                <a:spcPts val="0"/>
              </a:spcAft>
              <a:buClr>
                <a:schemeClr val="dk1"/>
              </a:buClr>
              <a:buSzPts val="2400"/>
              <a:buNone/>
            </a:pPr>
            <a:r>
              <a:rPr lang="en-US"/>
              <a:t>Network Engineering Cyber security, SIP311</a:t>
            </a:r>
            <a:endParaRPr/>
          </a:p>
        </p:txBody>
      </p:sp>
      <p:sp>
        <p:nvSpPr>
          <p:cNvPr id="90" name="Google Shape;90;p1"/>
          <p:cNvSpPr txBox="1"/>
          <p:nvPr/>
        </p:nvSpPr>
        <p:spPr>
          <a:xfrm>
            <a:off x="1524000" y="2317653"/>
            <a:ext cx="9144000" cy="1318846"/>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6600"/>
              <a:buFont typeface="Arial"/>
              <a:buNone/>
            </a:pPr>
            <a:r>
              <a:rPr lang="en-US" sz="6600">
                <a:solidFill>
                  <a:schemeClr val="dk1"/>
                </a:solidFill>
                <a:latin typeface="Century Gothic"/>
                <a:ea typeface="Century Gothic"/>
                <a:cs typeface="Century Gothic"/>
                <a:sym typeface="Century Gothic"/>
              </a:rPr>
              <a:t>ChartLight</a:t>
            </a:r>
            <a:endParaRPr b="0" i="0" sz="1400" u="none" cap="none" strike="noStrike">
              <a:solidFill>
                <a:srgbClr val="000000"/>
              </a:solidFill>
              <a:latin typeface="Arial"/>
              <a:ea typeface="Arial"/>
              <a:cs typeface="Arial"/>
              <a:sym typeface="Arial"/>
            </a:endParaRPr>
          </a:p>
        </p:txBody>
      </p:sp>
      <p:pic>
        <p:nvPicPr>
          <p:cNvPr descr="A black sign with white text&#10;&#10;Description automatically generated" id="91" name="Google Shape;91;p1"/>
          <p:cNvPicPr preferRelativeResize="0"/>
          <p:nvPr/>
        </p:nvPicPr>
        <p:blipFill rotWithShape="1">
          <a:blip r:embed="rId4">
            <a:alphaModFix/>
          </a:blip>
          <a:srcRect b="0" l="0" r="0" t="0"/>
          <a:stretch/>
        </p:blipFill>
        <p:spPr>
          <a:xfrm>
            <a:off x="425621" y="5106571"/>
            <a:ext cx="1446907" cy="146787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9"/>
          <p:cNvSpPr/>
          <p:nvPr/>
        </p:nvSpPr>
        <p:spPr>
          <a:xfrm>
            <a:off x="525193" y="2596661"/>
            <a:ext cx="11071274" cy="2226358"/>
          </a:xfrm>
          <a:prstGeom prst="roundRect">
            <a:avLst>
              <a:gd fmla="val 16667" name="adj"/>
            </a:avLst>
          </a:prstGeom>
          <a:no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177" name="Google Shape;177;p9"/>
          <p:cNvPicPr preferRelativeResize="0"/>
          <p:nvPr/>
        </p:nvPicPr>
        <p:blipFill rotWithShape="1">
          <a:blip r:embed="rId3">
            <a:alphaModFix/>
          </a:blip>
          <a:srcRect b="0" l="0" r="0" t="0"/>
          <a:stretch/>
        </p:blipFill>
        <p:spPr>
          <a:xfrm>
            <a:off x="-35162" y="0"/>
            <a:ext cx="12192000" cy="6858000"/>
          </a:xfrm>
          <a:prstGeom prst="rect">
            <a:avLst/>
          </a:prstGeom>
          <a:noFill/>
          <a:ln>
            <a:noFill/>
          </a:ln>
        </p:spPr>
      </p:pic>
      <p:sp>
        <p:nvSpPr>
          <p:cNvPr id="178" name="Google Shape;178;p9"/>
          <p:cNvSpPr txBox="1"/>
          <p:nvPr/>
        </p:nvSpPr>
        <p:spPr>
          <a:xfrm>
            <a:off x="1270781" y="432583"/>
            <a:ext cx="9144000" cy="1318846"/>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4000"/>
              <a:buFont typeface="Arial"/>
              <a:buNone/>
            </a:pPr>
            <a:r>
              <a:rPr b="0" i="0" lang="en-US" sz="4000" u="none" cap="none" strike="noStrike">
                <a:solidFill>
                  <a:schemeClr val="dk1"/>
                </a:solidFill>
                <a:latin typeface="Century Gothic"/>
                <a:ea typeface="Century Gothic"/>
                <a:cs typeface="Century Gothic"/>
                <a:sym typeface="Century Gothic"/>
              </a:rPr>
              <a:t>Q&amp;A</a:t>
            </a:r>
            <a:endParaRPr b="0" i="0" sz="1400" u="none" cap="none" strike="noStrike">
              <a:solidFill>
                <a:srgbClr val="000000"/>
              </a:solidFill>
              <a:latin typeface="Arial"/>
              <a:ea typeface="Arial"/>
              <a:cs typeface="Arial"/>
              <a:sym typeface="Arial"/>
            </a:endParaRPr>
          </a:p>
        </p:txBody>
      </p:sp>
      <p:pic>
        <p:nvPicPr>
          <p:cNvPr descr="A black sign with white text&#10;&#10;Description automatically generated" id="179" name="Google Shape;179;p9"/>
          <p:cNvPicPr preferRelativeResize="0"/>
          <p:nvPr/>
        </p:nvPicPr>
        <p:blipFill rotWithShape="1">
          <a:blip r:embed="rId4">
            <a:alphaModFix/>
          </a:blip>
          <a:srcRect b="0" l="0" r="0" t="0"/>
          <a:stretch/>
        </p:blipFill>
        <p:spPr>
          <a:xfrm>
            <a:off x="425621" y="5106571"/>
            <a:ext cx="1446907" cy="1467877"/>
          </a:xfrm>
          <a:prstGeom prst="rect">
            <a:avLst/>
          </a:prstGeom>
          <a:noFill/>
          <a:ln>
            <a:noFill/>
          </a:ln>
        </p:spPr>
      </p:pic>
      <p:sp>
        <p:nvSpPr>
          <p:cNvPr id="180" name="Google Shape;180;p9"/>
          <p:cNvSpPr txBox="1"/>
          <p:nvPr/>
        </p:nvSpPr>
        <p:spPr>
          <a:xfrm>
            <a:off x="712764" y="1751429"/>
            <a:ext cx="10255348" cy="626011"/>
          </a:xfrm>
          <a:prstGeom prst="rect">
            <a:avLst/>
          </a:prstGeom>
          <a:noFill/>
          <a:ln>
            <a:noFill/>
          </a:ln>
        </p:spPr>
        <p:txBody>
          <a:bodyPr anchorCtr="0" anchor="t" bIns="45700" lIns="91425" spcFirstLastPara="1" rIns="91425" wrap="square" tIns="45700">
            <a:normAutofit lnSpcReduction="20000"/>
          </a:bodyPr>
          <a:lstStyle/>
          <a:p>
            <a:pPr indent="0" lvl="0" marL="0" marR="0" rtl="0" algn="l">
              <a:lnSpc>
                <a:spcPct val="90000"/>
              </a:lnSpc>
              <a:spcBef>
                <a:spcPts val="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Diego Garcia: Network Engineering, Cyber Security</a:t>
            </a:r>
            <a:endParaRPr b="0" i="0" sz="2400" u="none" cap="none" strike="noStrike">
              <a:solidFill>
                <a:schemeClr val="dk1"/>
              </a:solidFill>
              <a:latin typeface="Calibri"/>
              <a:ea typeface="Calibri"/>
              <a:cs typeface="Calibri"/>
              <a:sym typeface="Calibri"/>
            </a:endParaRPr>
          </a:p>
          <a:p>
            <a:pPr indent="0" lvl="0" marL="0" marR="0" rtl="0" algn="l">
              <a:lnSpc>
                <a:spcPct val="90000"/>
              </a:lnSpc>
              <a:spcBef>
                <a:spcPts val="0"/>
              </a:spcBef>
              <a:spcAft>
                <a:spcPts val="0"/>
              </a:spcAft>
              <a:buClr>
                <a:schemeClr val="dk1"/>
              </a:buClr>
              <a:buSzPts val="2400"/>
              <a:buFont typeface="Arial"/>
              <a:buNone/>
            </a:pPr>
            <a:r>
              <a:rPr lang="en-US" sz="2400" u="sng">
                <a:solidFill>
                  <a:schemeClr val="hlink"/>
                </a:solidFill>
                <a:latin typeface="Calibri"/>
                <a:ea typeface="Calibri"/>
                <a:cs typeface="Calibri"/>
                <a:sym typeface="Calibri"/>
                <a:hlinkClick r:id="rId5"/>
              </a:rPr>
              <a:t>diegarci@uat.edu</a:t>
            </a:r>
            <a:r>
              <a:rPr lang="en-US" sz="2400">
                <a:solidFill>
                  <a:schemeClr val="dk1"/>
                </a:solidFill>
                <a:latin typeface="Calibri"/>
                <a:ea typeface="Calibri"/>
                <a:cs typeface="Calibri"/>
                <a:sym typeface="Calibri"/>
              </a:rPr>
              <a:t>, Discord: diegogarcia04</a:t>
            </a:r>
            <a:endParaRPr sz="2400">
              <a:solidFill>
                <a:schemeClr val="dk1"/>
              </a:solidFill>
              <a:latin typeface="Calibri"/>
              <a:ea typeface="Calibri"/>
              <a:cs typeface="Calibri"/>
              <a:sym typeface="Calibri"/>
            </a:endParaRPr>
          </a:p>
        </p:txBody>
      </p:sp>
      <p:sp>
        <p:nvSpPr>
          <p:cNvPr id="181" name="Google Shape;181;p9"/>
          <p:cNvSpPr txBox="1"/>
          <p:nvPr/>
        </p:nvSpPr>
        <p:spPr>
          <a:xfrm>
            <a:off x="425625" y="3990284"/>
            <a:ext cx="10255500" cy="11163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Innovation Claim:  </a:t>
            </a:r>
            <a:r>
              <a:rPr lang="en-US" sz="2400">
                <a:solidFill>
                  <a:schemeClr val="dk1"/>
                </a:solidFill>
                <a:latin typeface="Calibri"/>
                <a:ea typeface="Calibri"/>
                <a:cs typeface="Calibri"/>
                <a:sym typeface="Calibri"/>
              </a:rPr>
              <a:t>ChartLight</a:t>
            </a:r>
            <a:r>
              <a:rPr b="0" i="0" lang="en-US" sz="2400" u="none" cap="none" strike="noStrike">
                <a:solidFill>
                  <a:schemeClr val="dk1"/>
                </a:solidFill>
                <a:latin typeface="Calibri"/>
                <a:ea typeface="Calibri"/>
                <a:cs typeface="Calibri"/>
                <a:sym typeface="Calibri"/>
              </a:rPr>
              <a:t> will allow users and admin to have applications pushed towards their focus, minimizing security risks in the process, and documenting ap</a:t>
            </a:r>
            <a:r>
              <a:rPr lang="en-US" sz="2400">
                <a:solidFill>
                  <a:schemeClr val="dk1"/>
                </a:solidFill>
                <a:latin typeface="Calibri"/>
                <a:ea typeface="Calibri"/>
                <a:cs typeface="Calibri"/>
                <a:sym typeface="Calibri"/>
              </a:rPr>
              <a:t>plication use as needed</a:t>
            </a:r>
            <a:r>
              <a:rPr b="0" i="0" lang="en-US" sz="24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
        <p:nvSpPr>
          <p:cNvPr id="182" name="Google Shape;182;p9"/>
          <p:cNvSpPr txBox="1"/>
          <p:nvPr/>
        </p:nvSpPr>
        <p:spPr>
          <a:xfrm>
            <a:off x="712775" y="2377450"/>
            <a:ext cx="10158900" cy="84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2400">
                <a:solidFill>
                  <a:schemeClr val="dk1"/>
                </a:solidFill>
                <a:latin typeface="Calibri"/>
                <a:ea typeface="Calibri"/>
                <a:cs typeface="Calibri"/>
                <a:sym typeface="Calibri"/>
              </a:rPr>
              <a:t>Omar Bane</a:t>
            </a:r>
            <a:r>
              <a:rPr lang="en-US" sz="2400">
                <a:solidFill>
                  <a:schemeClr val="dk1"/>
                </a:solidFill>
                <a:latin typeface="Calibri"/>
                <a:ea typeface="Calibri"/>
                <a:cs typeface="Calibri"/>
                <a:sym typeface="Calibri"/>
              </a:rPr>
              <a:t>: Computer science, Computer System Engineering</a:t>
            </a:r>
            <a:endParaRPr sz="2400">
              <a:solidFill>
                <a:schemeClr val="dk1"/>
              </a:solidFill>
              <a:latin typeface="Calibri"/>
              <a:ea typeface="Calibri"/>
              <a:cs typeface="Calibri"/>
              <a:sym typeface="Calibri"/>
            </a:endParaRPr>
          </a:p>
          <a:p>
            <a:pPr indent="0" lvl="0" marL="0" rtl="0" algn="l">
              <a:lnSpc>
                <a:spcPct val="90000"/>
              </a:lnSpc>
              <a:spcBef>
                <a:spcPts val="0"/>
              </a:spcBef>
              <a:spcAft>
                <a:spcPts val="0"/>
              </a:spcAft>
              <a:buNone/>
            </a:pPr>
            <a:r>
              <a:rPr lang="en-US" sz="2400" u="sng">
                <a:solidFill>
                  <a:schemeClr val="hlink"/>
                </a:solidFill>
                <a:latin typeface="Calibri"/>
                <a:ea typeface="Calibri"/>
                <a:cs typeface="Calibri"/>
                <a:sym typeface="Calibri"/>
                <a:hlinkClick r:id="rId6"/>
              </a:rPr>
              <a:t>eobane@asu.edu</a:t>
            </a:r>
            <a:r>
              <a:rPr lang="en-US" sz="2400">
                <a:solidFill>
                  <a:schemeClr val="dk1"/>
                </a:solidFill>
                <a:latin typeface="Calibri"/>
                <a:ea typeface="Calibri"/>
                <a:cs typeface="Calibri"/>
                <a:sym typeface="Calibri"/>
              </a:rPr>
              <a:t>, Discord: bebluetea</a:t>
            </a:r>
            <a:endParaRPr sz="24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4"/>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98" name="Google Shape;98;p4"/>
          <p:cNvSpPr txBox="1"/>
          <p:nvPr/>
        </p:nvSpPr>
        <p:spPr>
          <a:xfrm>
            <a:off x="539260" y="432583"/>
            <a:ext cx="11179127" cy="1318846"/>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4000"/>
              <a:buFont typeface="Arial"/>
              <a:buNone/>
            </a:pPr>
            <a:r>
              <a:rPr b="0" i="0" lang="en-US" sz="4000" u="none" cap="none" strike="noStrike">
                <a:solidFill>
                  <a:schemeClr val="dk1"/>
                </a:solidFill>
                <a:latin typeface="Century Gothic"/>
                <a:ea typeface="Century Gothic"/>
                <a:cs typeface="Century Gothic"/>
                <a:sym typeface="Century Gothic"/>
              </a:rPr>
              <a:t>Technical Expertise &amp; </a:t>
            </a:r>
            <a:r>
              <a:rPr lang="en-US" sz="4000">
                <a:solidFill>
                  <a:schemeClr val="dk1"/>
                </a:solidFill>
                <a:latin typeface="Century Gothic"/>
                <a:ea typeface="Century Gothic"/>
                <a:cs typeface="Century Gothic"/>
                <a:sym typeface="Century Gothic"/>
              </a:rPr>
              <a:t>Background</a:t>
            </a:r>
            <a:endParaRPr b="0" i="0" sz="1400" u="none" cap="none" strike="noStrike">
              <a:solidFill>
                <a:srgbClr val="000000"/>
              </a:solidFill>
              <a:latin typeface="Arial"/>
              <a:ea typeface="Arial"/>
              <a:cs typeface="Arial"/>
              <a:sym typeface="Arial"/>
            </a:endParaRPr>
          </a:p>
        </p:txBody>
      </p:sp>
      <p:pic>
        <p:nvPicPr>
          <p:cNvPr descr="A black sign with white text&#10;&#10;Description automatically generated" id="99" name="Google Shape;99;p4"/>
          <p:cNvPicPr preferRelativeResize="0"/>
          <p:nvPr/>
        </p:nvPicPr>
        <p:blipFill rotWithShape="1">
          <a:blip r:embed="rId4">
            <a:alphaModFix/>
          </a:blip>
          <a:srcRect b="0" l="0" r="0" t="0"/>
          <a:stretch/>
        </p:blipFill>
        <p:spPr>
          <a:xfrm>
            <a:off x="425621" y="5106571"/>
            <a:ext cx="1446907" cy="1467877"/>
          </a:xfrm>
          <a:prstGeom prst="rect">
            <a:avLst/>
          </a:prstGeom>
          <a:noFill/>
          <a:ln>
            <a:noFill/>
          </a:ln>
        </p:spPr>
      </p:pic>
      <p:sp>
        <p:nvSpPr>
          <p:cNvPr id="100" name="Google Shape;100;p4"/>
          <p:cNvSpPr txBox="1"/>
          <p:nvPr/>
        </p:nvSpPr>
        <p:spPr>
          <a:xfrm>
            <a:off x="97450" y="3136650"/>
            <a:ext cx="7267200" cy="584700"/>
          </a:xfrm>
          <a:prstGeom prst="rect">
            <a:avLst/>
          </a:prstGeom>
          <a:noFill/>
          <a:ln>
            <a:noFill/>
          </a:ln>
        </p:spPr>
        <p:txBody>
          <a:bodyPr anchorCtr="0" anchor="t" bIns="45700" lIns="91425" spcFirstLastPara="1" rIns="91425" wrap="square" tIns="45700">
            <a:normAutofit/>
          </a:bodyPr>
          <a:lstStyle/>
          <a:p>
            <a:pPr indent="0" lvl="0" marL="457200" marR="0" rtl="0" algn="l">
              <a:lnSpc>
                <a:spcPct val="90000"/>
              </a:lnSpc>
              <a:spcBef>
                <a:spcPts val="1000"/>
              </a:spcBef>
              <a:spcAft>
                <a:spcPts val="0"/>
              </a:spcAft>
              <a:buClr>
                <a:srgbClr val="000000"/>
              </a:buClr>
              <a:buSzPts val="2400"/>
              <a:buFont typeface="Arial"/>
              <a:buNone/>
            </a:pPr>
            <a:r>
              <a:rPr lang="en-US"/>
              <a:t>Skills are focused on Security and Engineering which include: documentation, Risk mitigation, Log </a:t>
            </a:r>
            <a:r>
              <a:rPr lang="en-US"/>
              <a:t>management</a:t>
            </a:r>
            <a:r>
              <a:rPr lang="en-US"/>
              <a:t>, </a:t>
            </a:r>
            <a:r>
              <a:rPr lang="en-US"/>
              <a:t>Windows</a:t>
            </a:r>
            <a:r>
              <a:rPr lang="en-US"/>
              <a:t> Active directory. </a:t>
            </a:r>
            <a:endParaRPr b="0" i="0" sz="1400" u="none" cap="none" strike="noStrike">
              <a:solidFill>
                <a:srgbClr val="000000"/>
              </a:solidFill>
              <a:latin typeface="Arial"/>
              <a:ea typeface="Arial"/>
              <a:cs typeface="Arial"/>
              <a:sym typeface="Arial"/>
            </a:endParaRPr>
          </a:p>
        </p:txBody>
      </p:sp>
      <p:sp>
        <p:nvSpPr>
          <p:cNvPr id="101" name="Google Shape;101;p4"/>
          <p:cNvSpPr txBox="1"/>
          <p:nvPr/>
        </p:nvSpPr>
        <p:spPr>
          <a:xfrm>
            <a:off x="97450" y="1010125"/>
            <a:ext cx="5378400" cy="1664400"/>
          </a:xfrm>
          <a:prstGeom prst="rect">
            <a:avLst/>
          </a:prstGeom>
          <a:noFill/>
          <a:ln>
            <a:noFill/>
          </a:ln>
        </p:spPr>
        <p:txBody>
          <a:bodyPr anchorCtr="0" anchor="t" bIns="91425" lIns="91425" spcFirstLastPara="1" rIns="91425" wrap="square" tIns="91425">
            <a:noAutofit/>
          </a:bodyPr>
          <a:lstStyle/>
          <a:p>
            <a:pPr indent="0" lvl="0" marL="457200" rtl="0" algn="l">
              <a:lnSpc>
                <a:spcPct val="90000"/>
              </a:lnSpc>
              <a:spcBef>
                <a:spcPts val="1000"/>
              </a:spcBef>
              <a:spcAft>
                <a:spcPts val="0"/>
              </a:spcAft>
              <a:buClr>
                <a:schemeClr val="dk1"/>
              </a:buClr>
              <a:buSzPts val="2400"/>
              <a:buFont typeface="Arial"/>
              <a:buNone/>
            </a:pPr>
            <a:r>
              <a:rPr lang="en-US" sz="1800">
                <a:solidFill>
                  <a:schemeClr val="dk1"/>
                </a:solidFill>
                <a:latin typeface="Calibri"/>
                <a:ea typeface="Calibri"/>
                <a:cs typeface="Calibri"/>
                <a:sym typeface="Calibri"/>
              </a:rPr>
              <a:t>This product will be in line with some network engineering practices as it falls in line with windows group management best practice, and the Windows OS itself. This also falls in line with cyber security by reflecting the popular policy of least access which will minimize human error.</a:t>
            </a:r>
            <a:endParaRPr sz="2200">
              <a:solidFill>
                <a:schemeClr val="dk1"/>
              </a:solidFill>
              <a:latin typeface="Calibri"/>
              <a:ea typeface="Calibri"/>
              <a:cs typeface="Calibri"/>
              <a:sym typeface="Calibri"/>
            </a:endParaRPr>
          </a:p>
        </p:txBody>
      </p:sp>
      <p:sp>
        <p:nvSpPr>
          <p:cNvPr id="102" name="Google Shape;102;p4"/>
          <p:cNvSpPr txBox="1"/>
          <p:nvPr/>
        </p:nvSpPr>
        <p:spPr>
          <a:xfrm>
            <a:off x="539250" y="2622700"/>
            <a:ext cx="2436600" cy="5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latin typeface="Calibri"/>
                <a:ea typeface="Calibri"/>
                <a:cs typeface="Calibri"/>
                <a:sym typeface="Calibri"/>
              </a:rPr>
              <a:t>Diego Garcia</a:t>
            </a:r>
            <a:endParaRPr sz="2800">
              <a:solidFill>
                <a:schemeClr val="dk1"/>
              </a:solidFill>
              <a:latin typeface="Calibri"/>
              <a:ea typeface="Calibri"/>
              <a:cs typeface="Calibri"/>
              <a:sym typeface="Calibri"/>
            </a:endParaRPr>
          </a:p>
        </p:txBody>
      </p:sp>
      <p:sp>
        <p:nvSpPr>
          <p:cNvPr id="103" name="Google Shape;103;p4"/>
          <p:cNvSpPr txBox="1"/>
          <p:nvPr/>
        </p:nvSpPr>
        <p:spPr>
          <a:xfrm>
            <a:off x="539250" y="372135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800">
                <a:solidFill>
                  <a:schemeClr val="dk1"/>
                </a:solidFill>
                <a:latin typeface="Calibri"/>
                <a:ea typeface="Calibri"/>
                <a:cs typeface="Calibri"/>
                <a:sym typeface="Calibri"/>
              </a:rPr>
              <a:t>Omar Bane</a:t>
            </a:r>
            <a:endParaRPr sz="2800">
              <a:solidFill>
                <a:schemeClr val="dk1"/>
              </a:solidFill>
              <a:latin typeface="Calibri"/>
              <a:ea typeface="Calibri"/>
              <a:cs typeface="Calibri"/>
              <a:sym typeface="Calibri"/>
            </a:endParaRPr>
          </a:p>
        </p:txBody>
      </p:sp>
      <p:sp>
        <p:nvSpPr>
          <p:cNvPr id="104" name="Google Shape;104;p4"/>
          <p:cNvSpPr txBox="1"/>
          <p:nvPr/>
        </p:nvSpPr>
        <p:spPr>
          <a:xfrm>
            <a:off x="97450" y="4183475"/>
            <a:ext cx="7372200" cy="572700"/>
          </a:xfrm>
          <a:prstGeom prst="rect">
            <a:avLst/>
          </a:prstGeom>
          <a:noFill/>
          <a:ln>
            <a:noFill/>
          </a:ln>
        </p:spPr>
        <p:txBody>
          <a:bodyPr anchorCtr="0" anchor="t" bIns="91425" lIns="91425" spcFirstLastPara="1" rIns="91425" wrap="square" tIns="91425">
            <a:spAutoFit/>
          </a:bodyPr>
          <a:lstStyle/>
          <a:p>
            <a:pPr indent="0" lvl="0" marL="457200" rtl="0" algn="l">
              <a:lnSpc>
                <a:spcPct val="90000"/>
              </a:lnSpc>
              <a:spcBef>
                <a:spcPts val="1000"/>
              </a:spcBef>
              <a:spcAft>
                <a:spcPts val="0"/>
              </a:spcAft>
              <a:buNone/>
            </a:pPr>
            <a:r>
              <a:rPr lang="en-US">
                <a:solidFill>
                  <a:schemeClr val="dk1"/>
                </a:solidFill>
              </a:rPr>
              <a:t>Skills are focused on </a:t>
            </a:r>
            <a:r>
              <a:rPr lang="en-US">
                <a:solidFill>
                  <a:schemeClr val="dk1"/>
                </a:solidFill>
              </a:rPr>
              <a:t>Computer System Engineering</a:t>
            </a:r>
            <a:r>
              <a:rPr lang="en-US">
                <a:solidFill>
                  <a:schemeClr val="dk1"/>
                </a:solidFill>
              </a:rPr>
              <a:t>: Embedded system testing, Risk mitigation, Log management, linux.</a:t>
            </a:r>
            <a:endParaRPr/>
          </a:p>
        </p:txBody>
      </p:sp>
      <p:pic>
        <p:nvPicPr>
          <p:cNvPr id="105" name="Google Shape;105;p4"/>
          <p:cNvPicPr preferRelativeResize="0"/>
          <p:nvPr/>
        </p:nvPicPr>
        <p:blipFill rotWithShape="1">
          <a:blip r:embed="rId5">
            <a:alphaModFix/>
          </a:blip>
          <a:srcRect b="0" l="0" r="30230" t="0"/>
          <a:stretch/>
        </p:blipFill>
        <p:spPr>
          <a:xfrm>
            <a:off x="7864775" y="1249288"/>
            <a:ext cx="4132301" cy="33315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12" name="Google Shape;112;p2"/>
          <p:cNvSpPr txBox="1"/>
          <p:nvPr/>
        </p:nvSpPr>
        <p:spPr>
          <a:xfrm>
            <a:off x="539260" y="432583"/>
            <a:ext cx="11179127" cy="1318846"/>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4000"/>
              <a:buFont typeface="Arial"/>
              <a:buNone/>
            </a:pPr>
            <a:r>
              <a:rPr b="0" i="0" lang="en-US" sz="4000" u="none" cap="none" strike="noStrike">
                <a:solidFill>
                  <a:schemeClr val="dk1"/>
                </a:solidFill>
                <a:latin typeface="Century Gothic"/>
                <a:ea typeface="Century Gothic"/>
                <a:cs typeface="Century Gothic"/>
                <a:sym typeface="Century Gothic"/>
              </a:rPr>
              <a:t>Problem Statement</a:t>
            </a:r>
            <a:endParaRPr b="0" i="0" sz="1400" u="none" cap="none" strike="noStrike">
              <a:solidFill>
                <a:srgbClr val="000000"/>
              </a:solidFill>
              <a:latin typeface="Arial"/>
              <a:ea typeface="Arial"/>
              <a:cs typeface="Arial"/>
              <a:sym typeface="Arial"/>
            </a:endParaRPr>
          </a:p>
        </p:txBody>
      </p:sp>
      <p:pic>
        <p:nvPicPr>
          <p:cNvPr descr="A black sign with white text&#10;&#10;Description automatically generated" id="113" name="Google Shape;113;p2"/>
          <p:cNvPicPr preferRelativeResize="0"/>
          <p:nvPr/>
        </p:nvPicPr>
        <p:blipFill rotWithShape="1">
          <a:blip r:embed="rId4">
            <a:alphaModFix/>
          </a:blip>
          <a:srcRect b="0" l="0" r="0" t="0"/>
          <a:stretch/>
        </p:blipFill>
        <p:spPr>
          <a:xfrm>
            <a:off x="425621" y="5106571"/>
            <a:ext cx="1446907" cy="1467877"/>
          </a:xfrm>
          <a:prstGeom prst="rect">
            <a:avLst/>
          </a:prstGeom>
          <a:noFill/>
          <a:ln>
            <a:noFill/>
          </a:ln>
        </p:spPr>
      </p:pic>
      <p:sp>
        <p:nvSpPr>
          <p:cNvPr id="114" name="Google Shape;114;p2"/>
          <p:cNvSpPr txBox="1"/>
          <p:nvPr/>
        </p:nvSpPr>
        <p:spPr>
          <a:xfrm>
            <a:off x="625525" y="1219500"/>
            <a:ext cx="6117600" cy="41958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100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Many security risks stem from user distraction. These risks cause changes on a device which open up your system to financial losses , and a loss off </a:t>
            </a:r>
            <a:r>
              <a:rPr lang="en-US" sz="2400">
                <a:solidFill>
                  <a:schemeClr val="dk1"/>
                </a:solidFill>
                <a:latin typeface="Calibri"/>
                <a:ea typeface="Calibri"/>
                <a:cs typeface="Calibri"/>
                <a:sym typeface="Calibri"/>
              </a:rPr>
              <a:t>your time</a:t>
            </a:r>
            <a:r>
              <a:rPr b="0" i="0" lang="en-US" sz="2400" u="none" cap="none" strike="noStrike">
                <a:solidFill>
                  <a:schemeClr val="dk1"/>
                </a:solidFill>
                <a:latin typeface="Calibri"/>
                <a:ea typeface="Calibri"/>
                <a:cs typeface="Calibri"/>
                <a:sym typeface="Calibri"/>
              </a:rPr>
              <a:t>. In an office encouraging a individual to focus helps mitigate these risks and improve your</a:t>
            </a:r>
            <a:r>
              <a:rPr lang="en-US" sz="2400">
                <a:solidFill>
                  <a:schemeClr val="dk1"/>
                </a:solidFill>
                <a:latin typeface="Calibri"/>
                <a:ea typeface="Calibri"/>
                <a:cs typeface="Calibri"/>
                <a:sym typeface="Calibri"/>
              </a:rPr>
              <a:t> product results</a:t>
            </a:r>
            <a:r>
              <a:rPr b="0" i="0" lang="en-US" sz="2400" u="none" cap="none" strike="noStrike">
                <a:solidFill>
                  <a:schemeClr val="dk1"/>
                </a:solidFill>
                <a:latin typeface="Calibri"/>
                <a:ea typeface="Calibri"/>
                <a:cs typeface="Calibri"/>
                <a:sym typeface="Calibri"/>
              </a:rPr>
              <a:t>. Simultaneously workplace efficiency and productivity helps with workplace and project atmosphere. </a:t>
            </a:r>
            <a:r>
              <a:rPr lang="en-US" sz="2400">
                <a:solidFill>
                  <a:schemeClr val="dk1"/>
                </a:solidFill>
                <a:latin typeface="Calibri"/>
                <a:ea typeface="Calibri"/>
                <a:cs typeface="Calibri"/>
                <a:sym typeface="Calibri"/>
              </a:rPr>
              <a:t>ChartLight</a:t>
            </a:r>
            <a:r>
              <a:rPr b="0" i="0" lang="en-US" sz="2400" u="none" cap="none" strike="noStrike">
                <a:solidFill>
                  <a:schemeClr val="dk1"/>
                </a:solidFill>
                <a:latin typeface="Calibri"/>
                <a:ea typeface="Calibri"/>
                <a:cs typeface="Calibri"/>
                <a:sym typeface="Calibri"/>
              </a:rPr>
              <a:t> Works to combat these issues.</a:t>
            </a:r>
            <a:endParaRPr b="0" i="0" sz="1400" u="none" cap="none" strike="noStrike">
              <a:solidFill>
                <a:srgbClr val="000000"/>
              </a:solidFill>
              <a:latin typeface="Arial"/>
              <a:ea typeface="Arial"/>
              <a:cs typeface="Arial"/>
              <a:sym typeface="Arial"/>
            </a:endParaRPr>
          </a:p>
        </p:txBody>
      </p:sp>
      <p:pic>
        <p:nvPicPr>
          <p:cNvPr id="115" name="Google Shape;115;p2"/>
          <p:cNvPicPr preferRelativeResize="0"/>
          <p:nvPr/>
        </p:nvPicPr>
        <p:blipFill>
          <a:blip r:embed="rId5">
            <a:alphaModFix/>
          </a:blip>
          <a:stretch>
            <a:fillRect/>
          </a:stretch>
        </p:blipFill>
        <p:spPr>
          <a:xfrm>
            <a:off x="6743113" y="1264499"/>
            <a:ext cx="5356125" cy="29619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22" name="Google Shape;122;p5"/>
          <p:cNvSpPr txBox="1"/>
          <p:nvPr/>
        </p:nvSpPr>
        <p:spPr>
          <a:xfrm>
            <a:off x="539261" y="432583"/>
            <a:ext cx="9144000" cy="1318846"/>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4000"/>
              <a:buFont typeface="Arial"/>
              <a:buNone/>
            </a:pPr>
            <a:r>
              <a:rPr b="0" i="0" lang="en-US" sz="4000" u="none" cap="none" strike="noStrike">
                <a:solidFill>
                  <a:schemeClr val="dk1"/>
                </a:solidFill>
                <a:latin typeface="Century Gothic"/>
                <a:ea typeface="Century Gothic"/>
                <a:cs typeface="Century Gothic"/>
                <a:sym typeface="Century Gothic"/>
              </a:rPr>
              <a:t>Project Description &amp; Scope</a:t>
            </a:r>
            <a:endParaRPr b="0" i="0" sz="1400" u="none" cap="none" strike="noStrike">
              <a:solidFill>
                <a:srgbClr val="000000"/>
              </a:solidFill>
              <a:latin typeface="Arial"/>
              <a:ea typeface="Arial"/>
              <a:cs typeface="Arial"/>
              <a:sym typeface="Arial"/>
            </a:endParaRPr>
          </a:p>
        </p:txBody>
      </p:sp>
      <p:pic>
        <p:nvPicPr>
          <p:cNvPr descr="A black sign with white text&#10;&#10;Description automatically generated" id="123" name="Google Shape;123;p5"/>
          <p:cNvPicPr preferRelativeResize="0"/>
          <p:nvPr/>
        </p:nvPicPr>
        <p:blipFill rotWithShape="1">
          <a:blip r:embed="rId4">
            <a:alphaModFix/>
          </a:blip>
          <a:srcRect b="0" l="0" r="0" t="0"/>
          <a:stretch/>
        </p:blipFill>
        <p:spPr>
          <a:xfrm>
            <a:off x="425621" y="5106571"/>
            <a:ext cx="1446907" cy="1467877"/>
          </a:xfrm>
          <a:prstGeom prst="rect">
            <a:avLst/>
          </a:prstGeom>
          <a:noFill/>
          <a:ln>
            <a:noFill/>
          </a:ln>
        </p:spPr>
      </p:pic>
      <p:sp>
        <p:nvSpPr>
          <p:cNvPr id="124" name="Google Shape;124;p5"/>
          <p:cNvSpPr txBox="1"/>
          <p:nvPr/>
        </p:nvSpPr>
        <p:spPr>
          <a:xfrm>
            <a:off x="2026921" y="1614265"/>
            <a:ext cx="8751569" cy="4249325"/>
          </a:xfrm>
          <a:prstGeom prst="rect">
            <a:avLst/>
          </a:prstGeom>
          <a:noFill/>
          <a:ln>
            <a:noFill/>
          </a:ln>
        </p:spPr>
        <p:txBody>
          <a:bodyPr anchorCtr="0" anchor="t" bIns="45700" lIns="91425" spcFirstLastPara="1" rIns="91425" wrap="square" tIns="45700">
            <a:normAutofit lnSpcReduction="10000"/>
          </a:bodyPr>
          <a:lstStyle/>
          <a:p>
            <a:pPr indent="0" lvl="0" marL="0" marR="0" rtl="0" algn="l">
              <a:lnSpc>
                <a:spcPct val="90000"/>
              </a:lnSpc>
              <a:spcBef>
                <a:spcPts val="100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The project will first be focused on UI, having a good overlay which allows for a minimized window to be on screen. The screen will be prioritized as the project’s first milestone, afterwards bells and whistles such as timers for different levels of access which can be enabled or disabled will be implemented as a second milestone. In addition, the second milestone will likely contain some level of log tracking as a secondary priority. Lastly the third milestone will be to make the application accessible remotely for Admin accounts to be able to manage the application and their users. </a:t>
            </a:r>
            <a:r>
              <a:rPr lang="en-US" sz="2400">
                <a:solidFill>
                  <a:schemeClr val="dk1"/>
                </a:solidFill>
                <a:latin typeface="Calibri"/>
                <a:ea typeface="Calibri"/>
                <a:cs typeface="Calibri"/>
                <a:sym typeface="Calibri"/>
              </a:rPr>
              <a:t>The third milestone will have logs as apart of its </a:t>
            </a:r>
            <a:r>
              <a:rPr lang="en-US" sz="2400">
                <a:solidFill>
                  <a:schemeClr val="dk1"/>
                </a:solidFill>
                <a:latin typeface="Calibri"/>
                <a:ea typeface="Calibri"/>
                <a:cs typeface="Calibri"/>
                <a:sym typeface="Calibri"/>
              </a:rPr>
              <a:t>management</a:t>
            </a:r>
            <a:r>
              <a:rPr lang="en-US" sz="2400">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0" rtl="0" algn="l">
              <a:lnSpc>
                <a:spcPct val="90000"/>
              </a:lnSpc>
              <a:spcBef>
                <a:spcPts val="100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The PM system I will be using will reflect Production Studio’s time spreadsheet and Trello combination. Figma is also being considered.</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30" name="Google Shape;130;p3"/>
          <p:cNvSpPr txBox="1"/>
          <p:nvPr/>
        </p:nvSpPr>
        <p:spPr>
          <a:xfrm>
            <a:off x="539261" y="432583"/>
            <a:ext cx="9144000" cy="1318846"/>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4000"/>
              <a:buFont typeface="Arial"/>
              <a:buNone/>
            </a:pPr>
            <a:r>
              <a:rPr b="0" i="0" lang="en-US" sz="4000" u="none" cap="none" strike="noStrike">
                <a:solidFill>
                  <a:schemeClr val="dk1"/>
                </a:solidFill>
                <a:latin typeface="Century Gothic"/>
                <a:ea typeface="Century Gothic"/>
                <a:cs typeface="Century Gothic"/>
                <a:sym typeface="Century Gothic"/>
              </a:rPr>
              <a:t>Innovation Claim</a:t>
            </a:r>
            <a:endParaRPr b="0" i="0" sz="1400" u="none" cap="none" strike="noStrike">
              <a:solidFill>
                <a:srgbClr val="000000"/>
              </a:solidFill>
              <a:latin typeface="Arial"/>
              <a:ea typeface="Arial"/>
              <a:cs typeface="Arial"/>
              <a:sym typeface="Arial"/>
            </a:endParaRPr>
          </a:p>
        </p:txBody>
      </p:sp>
      <p:pic>
        <p:nvPicPr>
          <p:cNvPr descr="A black sign with white text&#10;&#10;Description automatically generated" id="131" name="Google Shape;131;p3"/>
          <p:cNvPicPr preferRelativeResize="0"/>
          <p:nvPr/>
        </p:nvPicPr>
        <p:blipFill rotWithShape="1">
          <a:blip r:embed="rId4">
            <a:alphaModFix/>
          </a:blip>
          <a:srcRect b="0" l="0" r="0" t="0"/>
          <a:stretch/>
        </p:blipFill>
        <p:spPr>
          <a:xfrm>
            <a:off x="425621" y="5106571"/>
            <a:ext cx="1446907" cy="1467877"/>
          </a:xfrm>
          <a:prstGeom prst="rect">
            <a:avLst/>
          </a:prstGeom>
          <a:noFill/>
          <a:ln>
            <a:noFill/>
          </a:ln>
        </p:spPr>
      </p:pic>
      <p:sp>
        <p:nvSpPr>
          <p:cNvPr id="132" name="Google Shape;132;p3"/>
          <p:cNvSpPr txBox="1"/>
          <p:nvPr/>
        </p:nvSpPr>
        <p:spPr>
          <a:xfrm>
            <a:off x="2023168" y="1644816"/>
            <a:ext cx="8590670" cy="4195693"/>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1000"/>
              </a:spcBef>
              <a:spcAft>
                <a:spcPts val="0"/>
              </a:spcAft>
              <a:buClr>
                <a:schemeClr val="dk1"/>
              </a:buClr>
              <a:buSzPts val="2400"/>
              <a:buFont typeface="Arial"/>
              <a:buNone/>
            </a:pPr>
            <a:r>
              <a:rPr lang="en-US" sz="2400">
                <a:solidFill>
                  <a:schemeClr val="dk1"/>
                </a:solidFill>
                <a:latin typeface="Calibri"/>
                <a:ea typeface="Calibri"/>
                <a:cs typeface="Calibri"/>
                <a:sym typeface="Calibri"/>
              </a:rPr>
              <a:t>ChartLight</a:t>
            </a:r>
            <a:r>
              <a:rPr b="0" i="0" lang="en-US" sz="2400" u="none" cap="none" strike="noStrike">
                <a:solidFill>
                  <a:schemeClr val="dk1"/>
                </a:solidFill>
                <a:latin typeface="Calibri"/>
                <a:ea typeface="Calibri"/>
                <a:cs typeface="Calibri"/>
                <a:sym typeface="Calibri"/>
              </a:rPr>
              <a:t> will allow for </a:t>
            </a:r>
            <a:r>
              <a:rPr lang="en-US" sz="2400">
                <a:solidFill>
                  <a:schemeClr val="dk1"/>
                </a:solidFill>
                <a:latin typeface="Calibri"/>
                <a:ea typeface="Calibri"/>
                <a:cs typeface="Calibri"/>
                <a:sym typeface="Calibri"/>
              </a:rPr>
              <a:t>safer </a:t>
            </a:r>
            <a:r>
              <a:rPr b="0" i="0" lang="en-US" sz="2400" u="none" cap="none" strike="noStrike">
                <a:solidFill>
                  <a:schemeClr val="dk1"/>
                </a:solidFill>
                <a:latin typeface="Calibri"/>
                <a:ea typeface="Calibri"/>
                <a:cs typeface="Calibri"/>
                <a:sym typeface="Calibri"/>
              </a:rPr>
              <a:t>User experience and provide streamlined office task management. It will do this </a:t>
            </a:r>
            <a:r>
              <a:rPr lang="en-US" sz="2400">
                <a:solidFill>
                  <a:schemeClr val="dk1"/>
                </a:solidFill>
                <a:latin typeface="Calibri"/>
                <a:ea typeface="Calibri"/>
                <a:cs typeface="Calibri"/>
                <a:sym typeface="Calibri"/>
              </a:rPr>
              <a:t>through</a:t>
            </a:r>
            <a:r>
              <a:rPr b="0" i="0" lang="en-US" sz="2400" u="none" cap="none" strike="noStrike">
                <a:solidFill>
                  <a:schemeClr val="dk1"/>
                </a:solidFill>
                <a:latin typeface="Calibri"/>
                <a:ea typeface="Calibri"/>
                <a:cs typeface="Calibri"/>
                <a:sym typeface="Calibri"/>
              </a:rPr>
              <a:t> reducing user interaction with unnecessary parts of the screen</a:t>
            </a:r>
            <a:r>
              <a:rPr lang="en-US" sz="2400">
                <a:solidFill>
                  <a:schemeClr val="dk1"/>
                </a:solidFill>
                <a:latin typeface="Calibri"/>
                <a:ea typeface="Calibri"/>
                <a:cs typeface="Calibri"/>
                <a:sym typeface="Calibri"/>
              </a:rPr>
              <a:t>, </a:t>
            </a:r>
            <a:r>
              <a:rPr b="0" i="0" lang="en-US" sz="2400" u="none" cap="none" strike="noStrike">
                <a:solidFill>
                  <a:schemeClr val="dk1"/>
                </a:solidFill>
                <a:latin typeface="Calibri"/>
                <a:ea typeface="Calibri"/>
                <a:cs typeface="Calibri"/>
                <a:sym typeface="Calibri"/>
              </a:rPr>
              <a:t>reducing the amount of human error. </a:t>
            </a:r>
            <a:r>
              <a:rPr lang="en-US" sz="2400">
                <a:solidFill>
                  <a:schemeClr val="dk1"/>
                </a:solidFill>
                <a:latin typeface="Calibri"/>
                <a:ea typeface="Calibri"/>
                <a:cs typeface="Calibri"/>
                <a:sym typeface="Calibri"/>
              </a:rPr>
              <a:t>A main error being</a:t>
            </a:r>
            <a:r>
              <a:rPr b="0" i="0" lang="en-US" sz="2400" u="none" cap="none" strike="noStrike">
                <a:solidFill>
                  <a:schemeClr val="dk1"/>
                </a:solidFill>
                <a:latin typeface="Calibri"/>
                <a:ea typeface="Calibri"/>
                <a:cs typeface="Calibri"/>
                <a:sym typeface="Calibri"/>
              </a:rPr>
              <a:t> </a:t>
            </a:r>
            <a:r>
              <a:rPr lang="en-US" sz="2400">
                <a:solidFill>
                  <a:schemeClr val="dk1"/>
                </a:solidFill>
                <a:latin typeface="Calibri"/>
                <a:ea typeface="Calibri"/>
                <a:cs typeface="Calibri"/>
                <a:sym typeface="Calibri"/>
              </a:rPr>
              <a:t>the </a:t>
            </a:r>
            <a:r>
              <a:rPr b="0" i="0" lang="en-US" sz="2400" u="none" cap="none" strike="noStrike">
                <a:solidFill>
                  <a:schemeClr val="dk1"/>
                </a:solidFill>
                <a:latin typeface="Calibri"/>
                <a:ea typeface="Calibri"/>
                <a:cs typeface="Calibri"/>
                <a:sym typeface="Calibri"/>
              </a:rPr>
              <a:t>potential for distraction. </a:t>
            </a:r>
            <a:r>
              <a:rPr lang="en-US" sz="2400">
                <a:solidFill>
                  <a:schemeClr val="dk1"/>
                </a:solidFill>
                <a:latin typeface="Calibri"/>
                <a:ea typeface="Calibri"/>
                <a:cs typeface="Calibri"/>
                <a:sym typeface="Calibri"/>
              </a:rPr>
              <a:t>T</a:t>
            </a:r>
            <a:r>
              <a:rPr b="0" i="0" lang="en-US" sz="2400" u="none" cap="none" strike="noStrike">
                <a:solidFill>
                  <a:schemeClr val="dk1"/>
                </a:solidFill>
                <a:latin typeface="Calibri"/>
                <a:ea typeface="Calibri"/>
                <a:cs typeface="Calibri"/>
                <a:sym typeface="Calibri"/>
              </a:rPr>
              <a:t>he product will limit the amounts of applications which can be opened and/or keep logs of them as the administrator sees fit.</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0" rtl="0" algn="l">
              <a:lnSpc>
                <a:spcPct val="90000"/>
              </a:lnSpc>
              <a:spcBef>
                <a:spcPts val="100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This can be commercialized for office settings, school projects, be used personally, or as a parent.</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6"/>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38" name="Google Shape;138;p6"/>
          <p:cNvSpPr txBox="1"/>
          <p:nvPr/>
        </p:nvSpPr>
        <p:spPr>
          <a:xfrm>
            <a:off x="539261" y="432583"/>
            <a:ext cx="9144000" cy="1318846"/>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4000"/>
              <a:buFont typeface="Arial"/>
              <a:buNone/>
            </a:pPr>
            <a:r>
              <a:rPr b="0" i="0" lang="en-US" sz="4000" u="none" cap="none" strike="noStrike">
                <a:solidFill>
                  <a:schemeClr val="dk1"/>
                </a:solidFill>
                <a:latin typeface="Century Gothic"/>
                <a:ea typeface="Century Gothic"/>
                <a:cs typeface="Century Gothic"/>
                <a:sym typeface="Century Gothic"/>
              </a:rPr>
              <a:t>Target Market</a:t>
            </a:r>
            <a:endParaRPr b="0" i="0" sz="1400" u="none" cap="none" strike="noStrike">
              <a:solidFill>
                <a:srgbClr val="000000"/>
              </a:solidFill>
              <a:latin typeface="Arial"/>
              <a:ea typeface="Arial"/>
              <a:cs typeface="Arial"/>
              <a:sym typeface="Arial"/>
            </a:endParaRPr>
          </a:p>
        </p:txBody>
      </p:sp>
      <p:pic>
        <p:nvPicPr>
          <p:cNvPr descr="A black sign with white text&#10;&#10;Description automatically generated" id="139" name="Google Shape;139;p6"/>
          <p:cNvPicPr preferRelativeResize="0"/>
          <p:nvPr/>
        </p:nvPicPr>
        <p:blipFill rotWithShape="1">
          <a:blip r:embed="rId4">
            <a:alphaModFix/>
          </a:blip>
          <a:srcRect b="0" l="0" r="0" t="0"/>
          <a:stretch/>
        </p:blipFill>
        <p:spPr>
          <a:xfrm>
            <a:off x="425621" y="5106571"/>
            <a:ext cx="1446907" cy="1467877"/>
          </a:xfrm>
          <a:prstGeom prst="rect">
            <a:avLst/>
          </a:prstGeom>
          <a:noFill/>
          <a:ln>
            <a:noFill/>
          </a:ln>
        </p:spPr>
      </p:pic>
      <p:sp>
        <p:nvSpPr>
          <p:cNvPr id="140" name="Google Shape;140;p6"/>
          <p:cNvSpPr txBox="1"/>
          <p:nvPr/>
        </p:nvSpPr>
        <p:spPr>
          <a:xfrm>
            <a:off x="1871003" y="1064915"/>
            <a:ext cx="8450100" cy="41148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Directions:</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This product is intended for group projects</a:t>
            </a:r>
            <a:r>
              <a:rPr lang="en-US" sz="2400">
                <a:solidFill>
                  <a:schemeClr val="dk1"/>
                </a:solidFill>
                <a:latin typeface="Calibri"/>
                <a:ea typeface="Calibri"/>
                <a:cs typeface="Calibri"/>
                <a:sym typeface="Calibri"/>
              </a:rPr>
              <a:t>.</a:t>
            </a:r>
            <a:r>
              <a:rPr b="0" i="0" lang="en-US" sz="2400" u="none" cap="none" strike="noStrike">
                <a:solidFill>
                  <a:schemeClr val="dk1"/>
                </a:solidFill>
                <a:latin typeface="Calibri"/>
                <a:ea typeface="Calibri"/>
                <a:cs typeface="Calibri"/>
                <a:sym typeface="Calibri"/>
              </a:rPr>
              <a:t> </a:t>
            </a:r>
            <a:r>
              <a:rPr lang="en-US" sz="2400">
                <a:solidFill>
                  <a:schemeClr val="dk1"/>
                </a:solidFill>
                <a:latin typeface="Calibri"/>
                <a:ea typeface="Calibri"/>
                <a:cs typeface="Calibri"/>
                <a:sym typeface="Calibri"/>
              </a:rPr>
              <a:t>W</a:t>
            </a:r>
            <a:r>
              <a:rPr b="0" i="0" lang="en-US" sz="2400" u="none" cap="none" strike="noStrike">
                <a:solidFill>
                  <a:schemeClr val="dk1"/>
                </a:solidFill>
                <a:latin typeface="Calibri"/>
                <a:ea typeface="Calibri"/>
                <a:cs typeface="Calibri"/>
                <a:sym typeface="Calibri"/>
              </a:rPr>
              <a:t>hether for students ages 15 or older </a:t>
            </a:r>
            <a:r>
              <a:rPr lang="en-US" sz="2400">
                <a:solidFill>
                  <a:schemeClr val="dk1"/>
                </a:solidFill>
                <a:latin typeface="Calibri"/>
                <a:ea typeface="Calibri"/>
                <a:cs typeface="Calibri"/>
                <a:sym typeface="Calibri"/>
              </a:rPr>
              <a:t>or </a:t>
            </a:r>
            <a:r>
              <a:rPr b="0" i="0" lang="en-US" sz="2400" u="none" cap="none" strike="noStrike">
                <a:solidFill>
                  <a:schemeClr val="dk1"/>
                </a:solidFill>
                <a:latin typeface="Calibri"/>
                <a:ea typeface="Calibri"/>
                <a:cs typeface="Calibri"/>
                <a:sym typeface="Calibri"/>
              </a:rPr>
              <a:t>the administrators of said projects this tool is </a:t>
            </a:r>
            <a:r>
              <a:rPr lang="en-US" sz="2400">
                <a:solidFill>
                  <a:schemeClr val="dk1"/>
                </a:solidFill>
                <a:latin typeface="Calibri"/>
                <a:ea typeface="Calibri"/>
                <a:cs typeface="Calibri"/>
                <a:sym typeface="Calibri"/>
              </a:rPr>
              <a:t>recommended</a:t>
            </a:r>
            <a:r>
              <a:rPr b="0" i="0" lang="en-US" sz="2400" u="none" cap="none" strike="noStrike">
                <a:solidFill>
                  <a:schemeClr val="dk1"/>
                </a:solidFill>
                <a:latin typeface="Calibri"/>
                <a:ea typeface="Calibri"/>
                <a:cs typeface="Calibri"/>
                <a:sym typeface="Calibri"/>
              </a:rPr>
              <a:t>. As a project time management tool it is also intended for those who may struggle with attention deficits such as those with ADHD.</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400"/>
              <a:buFont typeface="Arial"/>
              <a:buNone/>
            </a:pPr>
            <a:r>
              <a:t/>
            </a:r>
            <a:endParaRPr b="0" i="0" sz="2400" u="none" cap="none" strike="noStrike">
              <a:solidFill>
                <a:schemeClr val="dk1"/>
              </a:solidFill>
              <a:latin typeface="Calibri"/>
              <a:ea typeface="Calibri"/>
              <a:cs typeface="Calibri"/>
              <a:sym typeface="Calibri"/>
            </a:endParaRPr>
          </a:p>
          <a:p>
            <a:pPr indent="0" lvl="0" marL="0" marR="0" rtl="0" algn="l">
              <a:lnSpc>
                <a:spcPct val="90000"/>
              </a:lnSpc>
              <a:spcBef>
                <a:spcPts val="1000"/>
              </a:spcBef>
              <a:spcAft>
                <a:spcPts val="0"/>
              </a:spcAft>
              <a:buClr>
                <a:schemeClr val="dk1"/>
              </a:buClr>
              <a:buSzPts val="2400"/>
              <a:buFont typeface="Arial"/>
              <a:buNone/>
            </a:pPr>
            <a:r>
              <a:rPr b="0" i="0" lang="en-US" sz="2400" u="none" cap="none" strike="noStrike">
                <a:solidFill>
                  <a:schemeClr val="dk1"/>
                </a:solidFill>
                <a:latin typeface="Calibri"/>
                <a:ea typeface="Calibri"/>
                <a:cs typeface="Calibri"/>
                <a:sym typeface="Calibri"/>
              </a:rPr>
              <a:t>Considering these demographics I would be interested in implementing this in large work areas such as UAT’s commons, or SOC as a test ground and potential .</a:t>
            </a:r>
            <a:endParaRPr b="0" i="0" sz="1400" u="none" cap="none" strike="noStrike">
              <a:solidFill>
                <a:srgbClr val="000000"/>
              </a:solidFill>
              <a:latin typeface="Arial"/>
              <a:ea typeface="Arial"/>
              <a:cs typeface="Arial"/>
              <a:sym typeface="Arial"/>
            </a:endParaRPr>
          </a:p>
        </p:txBody>
      </p:sp>
      <p:sp>
        <p:nvSpPr>
          <p:cNvPr id="141" name="Google Shape;141;p6"/>
          <p:cNvSpPr txBox="1"/>
          <p:nvPr/>
        </p:nvSpPr>
        <p:spPr>
          <a:xfrm>
            <a:off x="2378159" y="6012620"/>
            <a:ext cx="7942837" cy="561828"/>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6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g273f537f478_0_12"/>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48" name="Google Shape;148;g273f537f478_0_12"/>
          <p:cNvSpPr txBox="1"/>
          <p:nvPr>
            <p:ph type="ctrTitle"/>
          </p:nvPr>
        </p:nvSpPr>
        <p:spPr>
          <a:xfrm>
            <a:off x="106325" y="203768"/>
            <a:ext cx="9144000" cy="9936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Prior art</a:t>
            </a:r>
            <a:endParaRPr/>
          </a:p>
        </p:txBody>
      </p:sp>
      <p:sp>
        <p:nvSpPr>
          <p:cNvPr id="149" name="Google Shape;149;g273f537f478_0_12"/>
          <p:cNvSpPr txBox="1"/>
          <p:nvPr>
            <p:ph idx="1" type="subTitle"/>
          </p:nvPr>
        </p:nvSpPr>
        <p:spPr>
          <a:xfrm>
            <a:off x="443025" y="1333750"/>
            <a:ext cx="2737800" cy="2892600"/>
          </a:xfrm>
          <a:prstGeom prst="rect">
            <a:avLst/>
          </a:prstGeom>
        </p:spPr>
        <p:txBody>
          <a:bodyPr anchorCtr="0" anchor="t" bIns="45700" lIns="91425" spcFirstLastPara="1" rIns="91425" wrap="square" tIns="45700">
            <a:normAutofit lnSpcReduction="20000"/>
          </a:bodyPr>
          <a:lstStyle/>
          <a:p>
            <a:pPr indent="0" lvl="0" marL="0" rtl="0" algn="l">
              <a:spcBef>
                <a:spcPts val="1000"/>
              </a:spcBef>
              <a:spcAft>
                <a:spcPts val="0"/>
              </a:spcAft>
              <a:buNone/>
            </a:pPr>
            <a:r>
              <a:rPr lang="en-US"/>
              <a:t>Concept art collage:</a:t>
            </a:r>
            <a:endParaRPr/>
          </a:p>
          <a:p>
            <a:pPr indent="0" lvl="0" marL="0" rtl="0" algn="l">
              <a:spcBef>
                <a:spcPts val="1000"/>
              </a:spcBef>
              <a:spcAft>
                <a:spcPts val="0"/>
              </a:spcAft>
              <a:buNone/>
            </a:pPr>
            <a:r>
              <a:rPr lang="en-US" u="sng"/>
              <a:t>Used for</a:t>
            </a:r>
            <a:endParaRPr u="sng"/>
          </a:p>
          <a:p>
            <a:pPr indent="0" lvl="0" marL="0" rtl="0" algn="l">
              <a:spcBef>
                <a:spcPts val="1000"/>
              </a:spcBef>
              <a:spcAft>
                <a:spcPts val="0"/>
              </a:spcAft>
              <a:buNone/>
            </a:pPr>
            <a:r>
              <a:rPr lang="en-US"/>
              <a:t>Target demographic</a:t>
            </a:r>
            <a:endParaRPr/>
          </a:p>
          <a:p>
            <a:pPr indent="0" lvl="0" marL="0" rtl="0" algn="l">
              <a:spcBef>
                <a:spcPts val="1000"/>
              </a:spcBef>
              <a:spcAft>
                <a:spcPts val="0"/>
              </a:spcAft>
              <a:buNone/>
            </a:pPr>
            <a:r>
              <a:rPr lang="en-US"/>
              <a:t>Logos</a:t>
            </a:r>
            <a:endParaRPr/>
          </a:p>
          <a:p>
            <a:pPr indent="0" lvl="0" marL="0" rtl="0" algn="l">
              <a:spcBef>
                <a:spcPts val="1000"/>
              </a:spcBef>
              <a:spcAft>
                <a:spcPts val="0"/>
              </a:spcAft>
              <a:buNone/>
            </a:pPr>
            <a:r>
              <a:rPr lang="en-US"/>
              <a:t>Fonts</a:t>
            </a:r>
            <a:endParaRPr/>
          </a:p>
          <a:p>
            <a:pPr indent="0" lvl="0" marL="0" rtl="0" algn="l">
              <a:spcBef>
                <a:spcPts val="1000"/>
              </a:spcBef>
              <a:spcAft>
                <a:spcPts val="0"/>
              </a:spcAft>
              <a:buNone/>
            </a:pPr>
            <a:r>
              <a:rPr lang="en-US"/>
              <a:t>themes</a:t>
            </a:r>
            <a:endParaRPr/>
          </a:p>
          <a:p>
            <a:pPr indent="0" lvl="0" marL="0" rtl="0" algn="l">
              <a:spcBef>
                <a:spcPts val="1000"/>
              </a:spcBef>
              <a:spcAft>
                <a:spcPts val="0"/>
              </a:spcAft>
              <a:buNone/>
            </a:pPr>
            <a:r>
              <a:rPr lang="en-US"/>
              <a:t>colors</a:t>
            </a:r>
            <a:endParaRPr/>
          </a:p>
        </p:txBody>
      </p:sp>
      <p:pic>
        <p:nvPicPr>
          <p:cNvPr id="150" name="Google Shape;150;g273f537f478_0_12"/>
          <p:cNvPicPr preferRelativeResize="0"/>
          <p:nvPr/>
        </p:nvPicPr>
        <p:blipFill rotWithShape="1">
          <a:blip r:embed="rId4">
            <a:alphaModFix/>
          </a:blip>
          <a:srcRect b="1312" l="0" r="0" t="0"/>
          <a:stretch/>
        </p:blipFill>
        <p:spPr>
          <a:xfrm>
            <a:off x="3411275" y="959350"/>
            <a:ext cx="7786199" cy="53315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8"/>
          <p:cNvPicPr preferRelativeResize="0"/>
          <p:nvPr/>
        </p:nvPicPr>
        <p:blipFill rotWithShape="1">
          <a:blip r:embed="rId3">
            <a:alphaModFix/>
          </a:blip>
          <a:srcRect b="25871" l="25993" r="848" t="0"/>
          <a:stretch/>
        </p:blipFill>
        <p:spPr>
          <a:xfrm>
            <a:off x="0" y="-35450"/>
            <a:ext cx="12192000" cy="6949044"/>
          </a:xfrm>
          <a:prstGeom prst="rect">
            <a:avLst/>
          </a:prstGeom>
          <a:noFill/>
          <a:ln>
            <a:noFill/>
          </a:ln>
        </p:spPr>
      </p:pic>
      <p:pic>
        <p:nvPicPr>
          <p:cNvPr id="157" name="Google Shape;157;p8"/>
          <p:cNvPicPr preferRelativeResize="0"/>
          <p:nvPr/>
        </p:nvPicPr>
        <p:blipFill rotWithShape="1">
          <a:blip r:embed="rId4">
            <a:alphaModFix/>
          </a:blip>
          <a:srcRect b="-6033" l="0" r="0" t="0"/>
          <a:stretch/>
        </p:blipFill>
        <p:spPr>
          <a:xfrm>
            <a:off x="2108801" y="913023"/>
            <a:ext cx="5751950" cy="5846375"/>
          </a:xfrm>
          <a:prstGeom prst="rect">
            <a:avLst/>
          </a:prstGeom>
          <a:noFill/>
          <a:ln>
            <a:noFill/>
          </a:ln>
        </p:spPr>
      </p:pic>
      <p:sp>
        <p:nvSpPr>
          <p:cNvPr id="158" name="Google Shape;158;p8"/>
          <p:cNvSpPr/>
          <p:nvPr/>
        </p:nvSpPr>
        <p:spPr>
          <a:xfrm>
            <a:off x="5386350" y="-3724975"/>
            <a:ext cx="2474400" cy="3689400"/>
          </a:xfrm>
          <a:prstGeom prst="rect">
            <a:avLst/>
          </a:prstGeom>
          <a:gradFill>
            <a:gsLst>
              <a:gs pos="0">
                <a:srgbClr val="C6C6C6"/>
              </a:gs>
              <a:gs pos="100000">
                <a:srgbClr val="858585"/>
              </a:gs>
            </a:gsLst>
            <a:lin ang="5400012" scaled="0"/>
          </a:gradFill>
          <a:ln cap="flat" cmpd="sng" w="12700">
            <a:solidFill>
              <a:srgbClr val="31538F"/>
            </a:solidFill>
            <a:prstDash val="solid"/>
            <a:miter lim="8000"/>
            <a:headEnd len="sm" w="sm" type="none"/>
            <a:tailEnd len="sm" w="sm" type="none"/>
          </a:ln>
          <a:effectLst>
            <a:reflection blurRad="0" dir="5400000" dist="952500" endA="0" fadeDir="5400012" kx="0" rotWithShape="0" algn="bl" stA="80000" stPos="0" sy="-100000" ky="0"/>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59" name="Google Shape;159;p8"/>
          <p:cNvSpPr txBox="1"/>
          <p:nvPr/>
        </p:nvSpPr>
        <p:spPr>
          <a:xfrm>
            <a:off x="1524000" y="304476"/>
            <a:ext cx="9144000" cy="828300"/>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4000"/>
              <a:buFont typeface="Arial"/>
              <a:buNone/>
            </a:pPr>
            <a:r>
              <a:rPr b="0" i="0" lang="en-US" sz="4000" u="none" cap="none" strike="noStrike">
                <a:solidFill>
                  <a:schemeClr val="dk1"/>
                </a:solidFill>
                <a:latin typeface="Century Gothic"/>
                <a:ea typeface="Century Gothic"/>
                <a:cs typeface="Century Gothic"/>
                <a:sym typeface="Century Gothic"/>
              </a:rPr>
              <a:t>Early-State Product/Prototype</a:t>
            </a:r>
            <a:endParaRPr b="0" i="0" sz="1400" u="none" cap="none" strike="noStrike">
              <a:solidFill>
                <a:srgbClr val="000000"/>
              </a:solidFill>
              <a:latin typeface="Arial"/>
              <a:ea typeface="Arial"/>
              <a:cs typeface="Arial"/>
              <a:sym typeface="Arial"/>
            </a:endParaRPr>
          </a:p>
        </p:txBody>
      </p:sp>
      <p:sp>
        <p:nvSpPr>
          <p:cNvPr id="160" name="Google Shape;160;p8"/>
          <p:cNvSpPr txBox="1"/>
          <p:nvPr/>
        </p:nvSpPr>
        <p:spPr>
          <a:xfrm>
            <a:off x="4818150" y="2238850"/>
            <a:ext cx="3610800" cy="1643400"/>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2400"/>
              <a:buFont typeface="Arial"/>
              <a:buNone/>
            </a:pPr>
            <a:r>
              <a:rPr b="0" i="0" lang="en-US" sz="1400" u="none" cap="none" strike="noStrike">
                <a:solidFill>
                  <a:srgbClr val="000000"/>
                </a:solidFill>
                <a:latin typeface="Arial"/>
                <a:ea typeface="Arial"/>
                <a:cs typeface="Arial"/>
                <a:sym typeface="Arial"/>
              </a:rPr>
              <a:t>Timers: XX:XX</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chemeClr val="dk1"/>
              </a:buClr>
              <a:buSzPts val="2400"/>
              <a:buFont typeface="Arial"/>
              <a:buNone/>
            </a:pPr>
            <a:r>
              <a:rPr b="0" i="1" lang="en-US" sz="1400" u="sng" cap="none" strike="noStrike">
                <a:solidFill>
                  <a:srgbClr val="000000"/>
                </a:solidFill>
                <a:latin typeface="Arial"/>
                <a:ea typeface="Arial"/>
                <a:cs typeface="Arial"/>
                <a:sym typeface="Arial"/>
              </a:rPr>
              <a:t>Tasklist</a:t>
            </a:r>
            <a:br>
              <a:rPr b="0" i="0" lang="en-US" sz="1400" u="none" cap="none" strike="noStrike">
                <a:solidFill>
                  <a:srgbClr val="000000"/>
                </a:solidFill>
                <a:latin typeface="Arial"/>
                <a:ea typeface="Arial"/>
                <a:cs typeface="Arial"/>
                <a:sym typeface="Arial"/>
              </a:rPr>
            </a:br>
            <a:r>
              <a:rPr b="0" i="0" lang="en-US" sz="1400" u="none" cap="none" strike="noStrike">
                <a:solidFill>
                  <a:srgbClr val="000000"/>
                </a:solidFill>
                <a:latin typeface="Arial"/>
                <a:ea typeface="Arial"/>
                <a:cs typeface="Arial"/>
                <a:sym typeface="Arial"/>
              </a:rPr>
              <a:t>Task 1</a:t>
            </a:r>
            <a:br>
              <a:rPr b="0" i="0" lang="en-US" sz="1400" u="none" cap="none" strike="noStrike">
                <a:solidFill>
                  <a:srgbClr val="000000"/>
                </a:solidFill>
                <a:latin typeface="Arial"/>
                <a:ea typeface="Arial"/>
                <a:cs typeface="Arial"/>
                <a:sym typeface="Arial"/>
              </a:rPr>
            </a:br>
            <a:r>
              <a:rPr b="0" i="0" lang="en-US" sz="1400" u="none" cap="none" strike="noStrike">
                <a:solidFill>
                  <a:srgbClr val="000000"/>
                </a:solidFill>
                <a:latin typeface="Arial"/>
                <a:ea typeface="Arial"/>
                <a:cs typeface="Arial"/>
                <a:sym typeface="Arial"/>
              </a:rPr>
              <a:t>Task 2</a:t>
            </a:r>
            <a:br>
              <a:rPr b="0" i="0" lang="en-US" sz="1400" u="none" cap="none" strike="noStrike">
                <a:solidFill>
                  <a:srgbClr val="000000"/>
                </a:solidFill>
                <a:latin typeface="Arial"/>
                <a:ea typeface="Arial"/>
                <a:cs typeface="Arial"/>
                <a:sym typeface="Arial"/>
              </a:rPr>
            </a:br>
            <a:r>
              <a:rPr b="0" i="0" lang="en-US" sz="1400" u="none" cap="none" strike="noStrike">
                <a:solidFill>
                  <a:srgbClr val="000000"/>
                </a:solidFill>
                <a:latin typeface="Arial"/>
                <a:ea typeface="Arial"/>
                <a:cs typeface="Arial"/>
                <a:sym typeface="Arial"/>
              </a:rPr>
              <a:t>Task 3</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chemeClr val="dk1"/>
              </a:buClr>
              <a:buSzPts val="2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8"/>
          <p:cNvSpPr txBox="1"/>
          <p:nvPr/>
        </p:nvSpPr>
        <p:spPr>
          <a:xfrm>
            <a:off x="5755650" y="1374325"/>
            <a:ext cx="1735800" cy="32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Calibri"/>
                <a:ea typeface="Calibri"/>
                <a:cs typeface="Calibri"/>
                <a:sym typeface="Calibri"/>
              </a:rPr>
              <a:t>LOCKED</a:t>
            </a:r>
            <a:endParaRPr b="0" i="0" sz="2800" u="none" cap="none" strike="noStrike">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g273f537f478_0_24"/>
          <p:cNvSpPr txBox="1"/>
          <p:nvPr>
            <p:ph type="ctrTitle"/>
          </p:nvPr>
        </p:nvSpPr>
        <p:spPr>
          <a:xfrm>
            <a:off x="1524000" y="1122363"/>
            <a:ext cx="9144000" cy="23877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t/>
            </a:r>
            <a:endParaRPr/>
          </a:p>
        </p:txBody>
      </p:sp>
      <p:sp>
        <p:nvSpPr>
          <p:cNvPr id="168" name="Google Shape;168;g273f537f478_0_24"/>
          <p:cNvSpPr txBox="1"/>
          <p:nvPr>
            <p:ph idx="1" type="subTitle"/>
          </p:nvPr>
        </p:nvSpPr>
        <p:spPr>
          <a:xfrm>
            <a:off x="1524000" y="3602038"/>
            <a:ext cx="9144000" cy="1655700"/>
          </a:xfrm>
          <a:prstGeom prst="rect">
            <a:avLst/>
          </a:prstGeom>
        </p:spPr>
        <p:txBody>
          <a:bodyPr anchorCtr="0" anchor="t" bIns="45700" lIns="91425" spcFirstLastPara="1" rIns="91425" wrap="square" tIns="45700">
            <a:normAutofit/>
          </a:bodyPr>
          <a:lstStyle/>
          <a:p>
            <a:pPr indent="0" lvl="0" marL="0" rtl="0" algn="ctr">
              <a:spcBef>
                <a:spcPts val="1000"/>
              </a:spcBef>
              <a:spcAft>
                <a:spcPts val="0"/>
              </a:spcAft>
              <a:buNone/>
            </a:pPr>
            <a:r>
              <a:t/>
            </a:r>
            <a:endParaRPr/>
          </a:p>
        </p:txBody>
      </p:sp>
      <p:pic>
        <p:nvPicPr>
          <p:cNvPr id="169" name="Google Shape;169;g273f537f478_0_24"/>
          <p:cNvPicPr preferRelativeResize="0"/>
          <p:nvPr/>
        </p:nvPicPr>
        <p:blipFill rotWithShape="1">
          <a:blip r:embed="rId3">
            <a:alphaModFix/>
          </a:blip>
          <a:srcRect b="0" l="0" r="0" t="0"/>
          <a:stretch/>
        </p:blipFill>
        <p:spPr>
          <a:xfrm>
            <a:off x="0" y="132900"/>
            <a:ext cx="12192000" cy="6858000"/>
          </a:xfrm>
          <a:prstGeom prst="rect">
            <a:avLst/>
          </a:prstGeom>
          <a:noFill/>
          <a:ln>
            <a:noFill/>
          </a:ln>
        </p:spPr>
      </p:pic>
      <p:sp>
        <p:nvSpPr>
          <p:cNvPr id="170" name="Google Shape;170;g273f537f478_0_24"/>
          <p:cNvSpPr txBox="1"/>
          <p:nvPr/>
        </p:nvSpPr>
        <p:spPr>
          <a:xfrm>
            <a:off x="824025" y="363275"/>
            <a:ext cx="30000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4000">
                <a:solidFill>
                  <a:schemeClr val="dk1"/>
                </a:solidFill>
                <a:latin typeface="Century Gothic"/>
                <a:ea typeface="Century Gothic"/>
                <a:cs typeface="Century Gothic"/>
                <a:sym typeface="Century Gothic"/>
              </a:rPr>
              <a:t>Flowchart</a:t>
            </a:r>
            <a:endParaRPr/>
          </a:p>
        </p:txBody>
      </p:sp>
      <p:pic>
        <p:nvPicPr>
          <p:cNvPr id="171" name="Google Shape;171;g273f537f478_0_24"/>
          <p:cNvPicPr preferRelativeResize="0"/>
          <p:nvPr/>
        </p:nvPicPr>
        <p:blipFill>
          <a:blip r:embed="rId4">
            <a:alphaModFix/>
          </a:blip>
          <a:stretch>
            <a:fillRect/>
          </a:stretch>
        </p:blipFill>
        <p:spPr>
          <a:xfrm>
            <a:off x="868327" y="1165975"/>
            <a:ext cx="6592176" cy="46571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2019-05-30T17:34:23Z</dcterms:created>
  <dc:creator>Dapzury Valenzuela</dc:creator>
</cp:coreProperties>
</file>